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61" r:id="rId4"/>
    <p:sldId id="282" r:id="rId5"/>
    <p:sldId id="268" r:id="rId6"/>
    <p:sldId id="284" r:id="rId7"/>
    <p:sldId id="265" r:id="rId8"/>
    <p:sldId id="285" r:id="rId9"/>
    <p:sldId id="266" r:id="rId10"/>
    <p:sldId id="260" r:id="rId11"/>
    <p:sldId id="258" r:id="rId12"/>
    <p:sldId id="259" r:id="rId13"/>
    <p:sldId id="290" r:id="rId14"/>
    <p:sldId id="272" r:id="rId15"/>
    <p:sldId id="264" r:id="rId16"/>
    <p:sldId id="263" r:id="rId17"/>
    <p:sldId id="278" r:id="rId18"/>
    <p:sldId id="276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re Dai" initials="L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4660"/>
  </p:normalViewPr>
  <p:slideViewPr>
    <p:cSldViewPr>
      <p:cViewPr>
        <p:scale>
          <a:sx n="75" d="100"/>
          <a:sy n="75" d="100"/>
        </p:scale>
        <p:origin x="-148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816F6-F7CF-4529-AFD6-571518C346F2}" type="datetimeFigureOut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339E-2F90-435C-92A4-595B1C8C4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3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Essentially,</a:t>
            </a:r>
            <a:r>
              <a:rPr lang="en-US" baseline="0" dirty="0" smtClean="0"/>
              <a:t> below the LCST, hydrophilic interactions dominate, whereas above, hydrophobic interactions dominate. You end up with one polymer-rich phase and one polymer-poor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44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Verbal: “Future work will go into tuning these particles for specific applications”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339E-2F90-435C-92A4-595B1C8C4B5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2B6C81D-BB9D-477B-87BF-86FFE1B38900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4985-015E-45B6-9243-B432AE1FFC2B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8AF35-7122-462B-945A-581BA021B2A1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3E27063-9686-45DE-A48E-2E7851C3C04A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ECFC80-67E0-44DA-9FEE-B3399A1F25B5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4FC12-1436-4FB1-8451-40E082A278DC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DC362-5B7D-44CA-8E3B-BB7E4D967A18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DB8545-7865-4F2A-869E-2D186A0AE1B1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9E730-0457-4E28-A70E-83B3EA281C65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30E945A-706B-4B6F-92E4-B921465B90CD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4C29CE-32E3-4D06-95FB-D024DE703236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25A0DB7-5354-4558-BF2D-D4248F4ACF7A}" type="datetime1">
              <a:rPr lang="en-US" smtClean="0"/>
              <a:pPr/>
              <a:t>4/11/2012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0CCCC9-473D-4FD4-858E-31E39E6BBA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//upload.wikimedia.org/wikipedia/commons/c/c5/Styrene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Synthesis of Environmentally-Responsive Composite Core-Shell Nanoparticles </a:t>
            </a:r>
            <a:r>
              <a:rPr lang="en-US" i="1" dirty="0" smtClean="0"/>
              <a:t>via</a:t>
            </a:r>
            <a:r>
              <a:rPr lang="en-US" dirty="0" smtClean="0"/>
              <a:t> One-Step Pickering Emulsion Polymerization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029200"/>
            <a:ext cx="640080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Stefen Hillman</a:t>
            </a:r>
          </a:p>
          <a:p>
            <a:r>
              <a:rPr lang="en-US" dirty="0" smtClean="0"/>
              <a:t>Chemical Engineering</a:t>
            </a:r>
          </a:p>
          <a:p>
            <a:r>
              <a:rPr lang="en-US" dirty="0" smtClean="0"/>
              <a:t>Arizona State University</a:t>
            </a:r>
          </a:p>
          <a:p>
            <a:endParaRPr lang="en-US" dirty="0" smtClean="0"/>
          </a:p>
          <a:p>
            <a:r>
              <a:rPr lang="en-US" dirty="0" smtClean="0"/>
              <a:t>April 21</a:t>
            </a:r>
            <a:r>
              <a:rPr lang="en-US" baseline="30000" dirty="0" smtClean="0"/>
              <a:t>th</a:t>
            </a:r>
            <a:r>
              <a:rPr lang="en-US" dirty="0" smtClean="0"/>
              <a:t>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1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Dr. Lenore Dai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Dai Research Group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Funding:</a:t>
            </a:r>
          </a:p>
          <a:p>
            <a:pPr marL="1200150" lvl="2" indent="-285750">
              <a:buFont typeface="Wingdings 2" pitchFamily="18" charset="2"/>
              <a:buChar char="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http://www.google.com/url?source=imglanding&amp;ct=img&amp;q=http://thelibrarychannel.blog.asu.edu/files/2007/10/barrett.jpg&amp;sa=X&amp;ei=2zocT7KmJoeiiQK359C6CA&amp;ved=0CAsQ8wc&amp;usg=AFQjCNFw4-PhLIdJYeIRXNjyvi8BN7eb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3886200"/>
            <a:ext cx="3616387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051809"/>
            <a:ext cx="1600200" cy="285750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228600"/>
            <a:ext cx="279876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18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[1]	</a:t>
            </a:r>
            <a:r>
              <a:rPr lang="en-US" dirty="0" err="1" smtClean="0"/>
              <a:t>Janczak</a:t>
            </a:r>
            <a:r>
              <a:rPr lang="en-US" dirty="0" smtClean="0"/>
              <a:t>, C.M., </a:t>
            </a:r>
            <a:r>
              <a:rPr lang="en-US" dirty="0" err="1" smtClean="0"/>
              <a:t>Aspinwall</a:t>
            </a:r>
            <a:r>
              <a:rPr lang="en-US" dirty="0" smtClean="0"/>
              <a:t>, C.A. “Composite nanoparticles: the best of 	two worlds”. </a:t>
            </a:r>
            <a:r>
              <a:rPr lang="en-US" i="1" dirty="0" smtClean="0"/>
              <a:t>Anal. </a:t>
            </a:r>
            <a:r>
              <a:rPr lang="en-US" i="1" dirty="0" err="1" smtClean="0"/>
              <a:t>Bioanal</a:t>
            </a:r>
            <a:r>
              <a:rPr lang="en-US" i="1" dirty="0" smtClean="0"/>
              <a:t>. Chem.</a:t>
            </a:r>
            <a:r>
              <a:rPr lang="en-US" dirty="0"/>
              <a:t> </a:t>
            </a:r>
            <a:r>
              <a:rPr lang="en-US" dirty="0" smtClean="0"/>
              <a:t>402, 83-89. 2012.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/>
              <a:t>2</a:t>
            </a:r>
            <a:r>
              <a:rPr lang="en-US" dirty="0" smtClean="0"/>
              <a:t>]</a:t>
            </a:r>
            <a:r>
              <a:rPr lang="en-US" dirty="0"/>
              <a:t>	</a:t>
            </a:r>
            <a:r>
              <a:rPr lang="en-US" dirty="0" err="1" smtClean="0"/>
              <a:t>Reusch</a:t>
            </a:r>
            <a:r>
              <a:rPr lang="en-US" dirty="0" smtClean="0"/>
              <a:t>, W. “Polymers”. </a:t>
            </a:r>
            <a:r>
              <a:rPr lang="en-US" i="1" dirty="0" smtClean="0"/>
              <a:t>Virtual Text of Organic Chemistry</a:t>
            </a:r>
            <a:r>
              <a:rPr lang="en-US" dirty="0" smtClean="0"/>
              <a:t>. Dept. of 	Chemistry, Michigan State University. 1999.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[3]	</a:t>
            </a:r>
            <a:r>
              <a:rPr lang="en-US" dirty="0"/>
              <a:t>Ma, </a:t>
            </a:r>
            <a:r>
              <a:rPr lang="en-US" dirty="0" smtClean="0"/>
              <a:t>H., </a:t>
            </a:r>
            <a:r>
              <a:rPr lang="en-US" dirty="0" err="1" smtClean="0"/>
              <a:t>Luo</a:t>
            </a:r>
            <a:r>
              <a:rPr lang="en-US" dirty="0" smtClean="0"/>
              <a:t>, M., Sanyal, S., </a:t>
            </a:r>
            <a:r>
              <a:rPr lang="en-US" dirty="0" err="1" smtClean="0"/>
              <a:t>Rege</a:t>
            </a:r>
            <a:r>
              <a:rPr lang="en-US" dirty="0" smtClean="0"/>
              <a:t>, K., Dai, L. “</a:t>
            </a:r>
            <a:r>
              <a:rPr lang="en-US" dirty="0"/>
              <a:t>The </a:t>
            </a:r>
            <a:r>
              <a:rPr lang="en-US" dirty="0" smtClean="0"/>
              <a:t>	One-Step Pickering 	Emulsion Polymerization </a:t>
            </a:r>
            <a:r>
              <a:rPr lang="en-US" dirty="0"/>
              <a:t>Route </a:t>
            </a:r>
            <a:r>
              <a:rPr lang="en-US" dirty="0" smtClean="0"/>
              <a:t>for Synthesizing Organic-Inorganic 	Nanocomposite Particles</a:t>
            </a:r>
            <a:r>
              <a:rPr lang="en-US" dirty="0"/>
              <a:t>.” </a:t>
            </a:r>
            <a:r>
              <a:rPr lang="en-US" i="1" dirty="0" smtClean="0"/>
              <a:t>Materials</a:t>
            </a:r>
            <a:r>
              <a:rPr lang="en-US" dirty="0"/>
              <a:t>. </a:t>
            </a:r>
            <a:r>
              <a:rPr lang="en-US" dirty="0" smtClean="0"/>
              <a:t>3, 1186-1202</a:t>
            </a:r>
            <a:r>
              <a:rPr lang="en-US" dirty="0"/>
              <a:t>. </a:t>
            </a:r>
            <a:r>
              <a:rPr lang="en-US" dirty="0" smtClean="0"/>
              <a:t>2010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[4]	Ma, H., Dai, L. “Synthesis of Polystyrene-Silica Composite Particles via 	One-Step Nanoparticle-Stabilized Emulsion Polymerization”. </a:t>
            </a:r>
            <a:r>
              <a:rPr lang="en-US" i="1" dirty="0" smtClean="0"/>
              <a:t>J. Colloid 	Interface Sci.</a:t>
            </a:r>
            <a:r>
              <a:rPr lang="en-US" dirty="0" smtClean="0"/>
              <a:t> 333, 2, 807-811. 2009.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[5]	</a:t>
            </a:r>
            <a:r>
              <a:rPr lang="en-US" dirty="0" err="1" smtClean="0"/>
              <a:t>Pennadam</a:t>
            </a:r>
            <a:r>
              <a:rPr lang="en-US" dirty="0" smtClean="0"/>
              <a:t>, S.S., </a:t>
            </a:r>
            <a:r>
              <a:rPr lang="en-US" dirty="0" err="1" smtClean="0"/>
              <a:t>Firmann</a:t>
            </a:r>
            <a:r>
              <a:rPr lang="en-US" dirty="0" smtClean="0"/>
              <a:t>, K., Alexander, C., </a:t>
            </a:r>
            <a:r>
              <a:rPr lang="en-US" dirty="0" err="1" smtClean="0"/>
              <a:t>Gorecki</a:t>
            </a:r>
            <a:r>
              <a:rPr lang="en-US" dirty="0" smtClean="0"/>
              <a:t>, D.C. “Protein-	polymer </a:t>
            </a:r>
            <a:r>
              <a:rPr lang="en-US" dirty="0" err="1" smtClean="0"/>
              <a:t>nano</a:t>
            </a:r>
            <a:r>
              <a:rPr lang="en-US" dirty="0" smtClean="0"/>
              <a:t>-machines. Towards synthetic control of biological 	processes”. </a:t>
            </a:r>
            <a:r>
              <a:rPr lang="en-US" i="1" dirty="0" smtClean="0"/>
              <a:t>J. </a:t>
            </a:r>
            <a:r>
              <a:rPr lang="en-US" i="1" dirty="0" err="1" smtClean="0"/>
              <a:t>Nanobiotechnology</a:t>
            </a:r>
            <a:r>
              <a:rPr lang="en-US" i="1" dirty="0" smtClean="0"/>
              <a:t>. </a:t>
            </a:r>
            <a:r>
              <a:rPr lang="en-US" dirty="0" smtClean="0"/>
              <a:t>2, 8. 2004.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[6]	Clark, J. “Introducing Amines”. </a:t>
            </a:r>
            <a:r>
              <a:rPr lang="en-US" i="1" dirty="0" err="1" smtClean="0"/>
              <a:t>Chemguide</a:t>
            </a:r>
            <a:r>
              <a:rPr lang="en-US" i="1" dirty="0" smtClean="0"/>
              <a:t>. </a:t>
            </a:r>
            <a:r>
              <a:rPr lang="en-US" dirty="0" smtClean="0"/>
              <a:t>2009.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you!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10200"/>
            <a:ext cx="4172847" cy="120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Critical Solution Temperature (LCST)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758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LCST, the interactions between hydrophobic polymer segments overcome the hydrogen bonding between the polymer and water (hydrophilic interactions), leading to a decrease in polymer volume as water is expelled and separation of phases.</a:t>
            </a:r>
            <a:endParaRPr lang="en-US" dirty="0"/>
          </a:p>
        </p:txBody>
      </p:sp>
      <p:pic>
        <p:nvPicPr>
          <p:cNvPr id="11" name="Picture 38" descr="http://sergiomendez.com/research/ni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060" y="228600"/>
            <a:ext cx="1451490" cy="167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2800" y="1889124"/>
            <a:ext cx="140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PNIPAAm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89124"/>
            <a:ext cx="5905500" cy="2890168"/>
          </a:xfrm>
        </p:spPr>
      </p:pic>
      <p:sp>
        <p:nvSpPr>
          <p:cNvPr id="9" name="TextBox 8"/>
          <p:cNvSpPr txBox="1"/>
          <p:nvPr/>
        </p:nvSpPr>
        <p:spPr>
          <a:xfrm>
            <a:off x="7146410" y="42232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8550" y="2258456"/>
            <a:ext cx="1295400" cy="94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63950" y="3477655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Temp. Decrease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87750" y="2603078"/>
            <a:ext cx="133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Temp. Increase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542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/>
              <a:t>Radical Polymerization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124200"/>
            <a:ext cx="5447657" cy="33155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2622399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2,2-azobis(2-methyl-</a:t>
            </a:r>
            <a:r>
              <a:rPr lang="en-US" sz="1400" i="1" dirty="0"/>
              <a:t>N</a:t>
            </a:r>
            <a:r>
              <a:rPr lang="en-US" sz="1400" dirty="0"/>
              <a:t>-(</a:t>
            </a:r>
            <a:r>
              <a:rPr lang="en-US" sz="1400" dirty="0" smtClean="0"/>
              <a:t>2-hydroxyethyl)propionamide 			(VA-086)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6291552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pic>
        <p:nvPicPr>
          <p:cNvPr id="9" name="Picture 5" descr="va_086_img_bi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94" y="1666724"/>
            <a:ext cx="35798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Synthesis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Form Pickering Emulsions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Mix styrene, comonomer, and silica in water using mechanical agitation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Start polymerization reaction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Heat emulsion to 70 °C in a nitrogen atmosphere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Add radical initiator, VA-086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Allow to react, with constant temperature, agitation, and inert atmosphere, for five hours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Washing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Centrifuge, replace supernatant with water, redisperse, and repeat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Characterization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Scanning Electron Microscopy (SEM)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Dynamic Light Scattering (DLS)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err="1" smtClean="0"/>
              <a:t>Rheometry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80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Synthesis Mechanism [3]</a:t>
            </a:r>
            <a:endParaRPr lang="en-US" dirty="0"/>
          </a:p>
        </p:txBody>
      </p:sp>
      <p:pic>
        <p:nvPicPr>
          <p:cNvPr id="4" name="Content Placeholder 3" descr="Modified Figure 5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1676400"/>
            <a:ext cx="7315200" cy="40971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37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Particles: PS-Silica [4]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36570"/>
            <a:ext cx="3048264" cy="22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38" y="1831606"/>
            <a:ext cx="2459662" cy="223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581400" y="1831606"/>
            <a:ext cx="2505076" cy="2235160"/>
            <a:chOff x="1109661" y="4800600"/>
            <a:chExt cx="2505076" cy="223516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2" y="4800600"/>
              <a:ext cx="25050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2" y="5248275"/>
              <a:ext cx="25050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2" y="5690374"/>
              <a:ext cx="25050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1" y="6138049"/>
              <a:ext cx="25050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662" y="6588085"/>
              <a:ext cx="2505075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533400" y="4419600"/>
            <a:ext cx="79062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	SEM image of PS-Silica particles. Diameter is 150-175 nm.</a:t>
            </a:r>
          </a:p>
          <a:p>
            <a:endParaRPr lang="en-US" dirty="0"/>
          </a:p>
          <a:p>
            <a:r>
              <a:rPr lang="en-US" dirty="0" smtClean="0"/>
              <a:t>Center:	TEM image of cross-sectioned PS-Silica particles.</a:t>
            </a:r>
          </a:p>
          <a:p>
            <a:endParaRPr lang="en-US" dirty="0"/>
          </a:p>
          <a:p>
            <a:r>
              <a:rPr lang="en-US" dirty="0" smtClean="0"/>
              <a:t>Right:	SEM image of PS-Silica particles after etching with HF acid.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Drug Release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752600"/>
            <a:ext cx="3620365" cy="285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9841"/>
            <a:ext cx="3581400" cy="278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572512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Left:	Release of cancer drug from 50/50% PS/PNIPAAm-Silica 	particles at two different temperatures.</a:t>
            </a:r>
          </a:p>
          <a:p>
            <a:endParaRPr lang="en-US" dirty="0"/>
          </a:p>
          <a:p>
            <a:r>
              <a:rPr lang="en-US" dirty="0" smtClean="0"/>
              <a:t>Right:	Release of cancer drug from PS/PNIPAAm-Silica particles of 	varying compositions at 40 °C.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Synthesis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Layer-by-Layer Self Assembly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Post-Surface Reaction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Electrostatic Deposition</a:t>
            </a:r>
          </a:p>
          <a:p>
            <a:pPr>
              <a:buFont typeface="Wingdings 2" pitchFamily="18" charset="2"/>
              <a:buChar char=""/>
            </a:pPr>
            <a:r>
              <a:rPr lang="en-US" dirty="0" err="1" smtClean="0"/>
              <a:t>Nanoprecipitation</a:t>
            </a:r>
            <a:endParaRPr lang="en-US" dirty="0" smtClean="0"/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General Disadvantages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Extreme number of steps and separate processes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Longer time commitments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Require great varieties of different materials and methods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Some processes require additional PPE or extensive use of toxic/dangerous chemicals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5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Introduction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Applications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Synthesis Summary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Results and Discussion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Surface Morphology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Temperature-Sensitivity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Conclusion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5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 2" pitchFamily="18" charset="2"/>
                  <a:buChar char=""/>
                </a:pPr>
                <a:r>
                  <a:rPr lang="en-US" dirty="0" smtClean="0"/>
                  <a:t>Nanoparticles are of growing importance to the scientific community</a:t>
                </a:r>
              </a:p>
              <a:p>
                <a:pPr lvl="1">
                  <a:buFont typeface="Wingdings 2" pitchFamily="18" charset="2"/>
                  <a:buChar char=""/>
                </a:pPr>
                <a:r>
                  <a:rPr lang="en-US" dirty="0" smtClean="0"/>
                  <a:t>High surface area-to-volume ratio</a:t>
                </a:r>
              </a:p>
              <a:p>
                <a:pPr lvl="2">
                  <a:buFont typeface="Wingdings 2" pitchFamily="18" charset="2"/>
                  <a:buChar char="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2">
                  <a:buFont typeface="Wingdings 2" pitchFamily="18" charset="2"/>
                  <a:buChar char=""/>
                </a:pPr>
                <a:r>
                  <a:rPr lang="en-US" dirty="0" smtClean="0"/>
                  <a:t>Surface properties dominate behavior of material</a:t>
                </a:r>
              </a:p>
              <a:p>
                <a:pPr lvl="2">
                  <a:buFont typeface="Wingdings 2" pitchFamily="18" charset="2"/>
                  <a:buChar char=""/>
                </a:pPr>
                <a:endParaRPr lang="en-US" dirty="0" smtClean="0"/>
              </a:p>
              <a:p>
                <a:pPr>
                  <a:buFont typeface="Wingdings 2" pitchFamily="18" charset="2"/>
                  <a:buChar char=""/>
                </a:pPr>
                <a:r>
                  <a:rPr lang="en-US" dirty="0" smtClean="0"/>
                  <a:t>Organic-Inorganic Core-Shell Nanoparticles</a:t>
                </a:r>
              </a:p>
              <a:p>
                <a:pPr lvl="1">
                  <a:buFont typeface="Wingdings 2" pitchFamily="18" charset="2"/>
                  <a:buChar char=""/>
                </a:pPr>
                <a:r>
                  <a:rPr lang="en-US" dirty="0" smtClean="0"/>
                  <a:t>Provide combinations of abilities derived from the properties of both the core and shell [1]</a:t>
                </a:r>
              </a:p>
              <a:p>
                <a:pPr lvl="2">
                  <a:buFont typeface="Wingdings 2" pitchFamily="18" charset="2"/>
                  <a:buChar char=""/>
                </a:pPr>
                <a:r>
                  <a:rPr lang="en-US" dirty="0" smtClean="0"/>
                  <a:t>Core organic materials</a:t>
                </a:r>
              </a:p>
              <a:p>
                <a:pPr lvl="3">
                  <a:buFont typeface="Wingdings 2" pitchFamily="18" charset="2"/>
                  <a:buChar char=""/>
                </a:pPr>
                <a:r>
                  <a:rPr lang="en-US" dirty="0" smtClean="0"/>
                  <a:t>E.g.: Respond to environmental stimuli in a seemingly      intelligent fashion</a:t>
                </a:r>
              </a:p>
              <a:p>
                <a:pPr lvl="2">
                  <a:buFont typeface="Wingdings 2" pitchFamily="18" charset="2"/>
                  <a:buChar char=""/>
                </a:pPr>
                <a:r>
                  <a:rPr lang="en-US" dirty="0" smtClean="0"/>
                  <a:t>Shell inorganic materials</a:t>
                </a:r>
              </a:p>
              <a:p>
                <a:pPr lvl="3">
                  <a:buFont typeface="Wingdings 2" pitchFamily="18" charset="2"/>
                  <a:buChar char=""/>
                </a:pPr>
                <a:r>
                  <a:rPr lang="en-US" dirty="0" smtClean="0"/>
                  <a:t>E.g.: Conductivity, magnetism</a:t>
                </a:r>
              </a:p>
              <a:p>
                <a:pPr lvl="2">
                  <a:buFont typeface="Wingdings 2" pitchFamily="18" charset="2"/>
                  <a:buChar char=""/>
                </a:pPr>
                <a:endParaRPr lang="en-US" dirty="0" smtClean="0"/>
              </a:p>
              <a:p>
                <a:pPr lvl="1">
                  <a:buFont typeface="Wingdings 2" pitchFamily="18" charset="2"/>
                  <a:buChar char="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245" t="-1752" r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“Smart” particles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Volume change response to environmental stimuli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Drug Delivery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Direct, controlled, </a:t>
            </a:r>
            <a:r>
              <a:rPr lang="en-US" i="1" dirty="0" smtClean="0"/>
              <a:t>in-situ</a:t>
            </a:r>
            <a:r>
              <a:rPr lang="en-US" dirty="0" smtClean="0"/>
              <a:t> cancer drug delivery</a:t>
            </a:r>
          </a:p>
          <a:p>
            <a:pPr>
              <a:buFont typeface="Wingdings 2" pitchFamily="18" charset="2"/>
              <a:buChar char="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43000" y="3507343"/>
            <a:ext cx="5943600" cy="2571750"/>
            <a:chOff x="1181100" y="2590800"/>
            <a:chExt cx="5943600" cy="2571750"/>
          </a:xfrm>
        </p:grpSpPr>
        <p:pic>
          <p:nvPicPr>
            <p:cNvPr id="6" name="Picture 5" descr="Description: Description: C:\Users\ssanyal2\AppData\Local\Temp\Capture-2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2590800"/>
              <a:ext cx="4343400" cy="257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181100" y="4793218"/>
              <a:ext cx="594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Release of encapsulated materials from nanoparticles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33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Why this synthesis method?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One-step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Simple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No surfactants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Preparation Step: Pickering Emulsion</a:t>
            </a:r>
            <a:endParaRPr lang="en-US" dirty="0"/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Reaction Step: Radical Polymerization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57843" y="5510601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Solid particle</a:t>
            </a: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908957" y="4474143"/>
            <a:ext cx="2743200" cy="1890330"/>
            <a:chOff x="908957" y="4474143"/>
            <a:chExt cx="2743200" cy="1890330"/>
          </a:xfrm>
        </p:grpSpPr>
        <p:sp>
          <p:nvSpPr>
            <p:cNvPr id="9" name="Flowchart: Connector 8"/>
            <p:cNvSpPr/>
            <p:nvPr/>
          </p:nvSpPr>
          <p:spPr>
            <a:xfrm>
              <a:off x="1975757" y="4550343"/>
              <a:ext cx="1066800" cy="1066800"/>
            </a:xfrm>
            <a:prstGeom prst="flowChartConnector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2432957" y="44741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2966357" y="50075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2051957" y="46265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2432957" y="55409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1899557" y="500278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lowchart: Connector 17"/>
            <p:cNvSpPr/>
            <p:nvPr/>
          </p:nvSpPr>
          <p:spPr>
            <a:xfrm>
              <a:off x="2813957" y="46265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2051957" y="5388543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Connector 19"/>
            <p:cNvSpPr/>
            <p:nvPr/>
          </p:nvSpPr>
          <p:spPr>
            <a:xfrm>
              <a:off x="2813957" y="5383780"/>
              <a:ext cx="152400" cy="152400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56757" y="4859852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04257" y="449954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cxnSp>
          <p:nvCxnSpPr>
            <p:cNvPr id="40" name="Straight Connector 39"/>
            <p:cNvCxnSpPr>
              <a:stCxn id="17" idx="2"/>
            </p:cNvCxnSpPr>
            <p:nvPr/>
          </p:nvCxnSpPr>
          <p:spPr>
            <a:xfrm flipH="1">
              <a:off x="908957" y="5078980"/>
              <a:ext cx="9906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289957" y="5995141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Pickering emulsion</a:t>
              </a:r>
              <a:endParaRPr lang="en-US" dirty="0"/>
            </a:p>
          </p:txBody>
        </p:sp>
      </p:grpSp>
      <p:sp>
        <p:nvSpPr>
          <p:cNvPr id="11" name="Flowchart: Connector 10"/>
          <p:cNvSpPr/>
          <p:nvPr/>
        </p:nvSpPr>
        <p:spPr>
          <a:xfrm>
            <a:off x="5623283" y="4521822"/>
            <a:ext cx="1066800" cy="1066800"/>
          </a:xfrm>
          <a:prstGeom prst="flowChartConnecto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6053561" y="4183685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10800000">
            <a:off x="6142451" y="5588622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5400000">
            <a:off x="5375476" y="4883616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 rot="7729989">
            <a:off x="5555826" y="4418042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/>
          <p:cNvSpPr/>
          <p:nvPr/>
        </p:nvSpPr>
        <p:spPr>
          <a:xfrm rot="13895910">
            <a:off x="6642515" y="4477337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 rot="15984184">
            <a:off x="6766651" y="4910741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18172318">
            <a:off x="6606582" y="5350263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 rot="3184163">
            <a:off x="5554664" y="5356423"/>
            <a:ext cx="167001" cy="328612"/>
          </a:xfrm>
          <a:custGeom>
            <a:avLst/>
            <a:gdLst>
              <a:gd name="connsiteX0" fmla="*/ 133662 w 167001"/>
              <a:gd name="connsiteY0" fmla="*/ 328612 h 328612"/>
              <a:gd name="connsiteX1" fmla="*/ 312 w 167001"/>
              <a:gd name="connsiteY1" fmla="*/ 238125 h 328612"/>
              <a:gd name="connsiteX2" fmla="*/ 166999 w 167001"/>
              <a:gd name="connsiteY2" fmla="*/ 171450 h 328612"/>
              <a:gd name="connsiteX3" fmla="*/ 5074 w 167001"/>
              <a:gd name="connsiteY3" fmla="*/ 57150 h 328612"/>
              <a:gd name="connsiteX4" fmla="*/ 143187 w 167001"/>
              <a:gd name="connsiteY4" fmla="*/ 0 h 328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01" h="328612">
                <a:moveTo>
                  <a:pt x="133662" y="328612"/>
                </a:moveTo>
                <a:cubicBezTo>
                  <a:pt x="64209" y="296465"/>
                  <a:pt x="-5244" y="264319"/>
                  <a:pt x="312" y="238125"/>
                </a:cubicBezTo>
                <a:cubicBezTo>
                  <a:pt x="5868" y="211931"/>
                  <a:pt x="166205" y="201612"/>
                  <a:pt x="166999" y="171450"/>
                </a:cubicBezTo>
                <a:cubicBezTo>
                  <a:pt x="167793" y="141288"/>
                  <a:pt x="9043" y="85725"/>
                  <a:pt x="5074" y="57150"/>
                </a:cubicBezTo>
                <a:cubicBezTo>
                  <a:pt x="1105" y="28575"/>
                  <a:pt x="72146" y="14287"/>
                  <a:pt x="14318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0050" y="483559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823864" y="4484794"/>
            <a:ext cx="2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42" name="Straight Connector 41"/>
          <p:cNvCxnSpPr>
            <a:stCxn id="24" idx="2"/>
          </p:cNvCxnSpPr>
          <p:nvPr/>
        </p:nvCxnSpPr>
        <p:spPr>
          <a:xfrm flipH="1">
            <a:off x="4728614" y="5131421"/>
            <a:ext cx="723219" cy="376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042814" y="5490783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Surfactant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090223" y="5995141"/>
            <a:ext cx="280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emulsion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Monomers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Styrene</a:t>
            </a:r>
          </a:p>
          <a:p>
            <a:pPr lvl="1">
              <a:buFont typeface="Wingdings 2" pitchFamily="18" charset="2"/>
              <a:buChar char=""/>
            </a:pPr>
            <a:endParaRPr lang="en-US" dirty="0" smtClean="0"/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N-isopropylacrylamide (NIPAAm)</a:t>
            </a:r>
          </a:p>
          <a:p>
            <a:pPr lvl="2">
              <a:buFont typeface="Wingdings 2" pitchFamily="18" charset="2"/>
              <a:buChar char=""/>
            </a:pPr>
            <a:endParaRPr lang="en-US" dirty="0" smtClean="0"/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Solid Nanoparticles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Silicon dioxide (Silica)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Radical Initiator</a:t>
            </a:r>
          </a:p>
          <a:p>
            <a:pPr lvl="1">
              <a:buFont typeface="Wingdings 2" pitchFamily="18" charset="2"/>
              <a:buChar char=""/>
            </a:pPr>
            <a:r>
              <a:rPr lang="en-US" sz="2400" dirty="0"/>
              <a:t>2,2-azobis(2-methyl-</a:t>
            </a:r>
            <a:r>
              <a:rPr lang="en-US" sz="2400" i="1" dirty="0"/>
              <a:t>N</a:t>
            </a:r>
            <a:r>
              <a:rPr lang="en-US" sz="2400" dirty="0"/>
              <a:t>-(</a:t>
            </a:r>
            <a:r>
              <a:rPr lang="en-US" sz="2400" dirty="0" smtClean="0"/>
              <a:t>2-hydroxyethyl)</a:t>
            </a:r>
            <a:r>
              <a:rPr lang="en-US" sz="2400" dirty="0" err="1" smtClean="0"/>
              <a:t>propionamide</a:t>
            </a:r>
            <a:r>
              <a:rPr lang="en-US" sz="2400" dirty="0"/>
              <a:t> </a:t>
            </a:r>
            <a:r>
              <a:rPr lang="en-US" sz="2400" dirty="0" smtClean="0"/>
              <a:t>(VA-086)</a:t>
            </a:r>
            <a:endParaRPr lang="en-US" dirty="0" smtClean="0"/>
          </a:p>
          <a:p>
            <a:pPr lvl="1">
              <a:buFont typeface="Wingdings 2" pitchFamily="18" charset="2"/>
              <a:buChar char="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30" name="Picture 6" descr="File:Styren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6439"/>
            <a:ext cx="1332276" cy="89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emicalbook.com/CAS%5CGIF%5C2210-25-5.gif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430418" cy="90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va_086_img_bi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3579812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13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Results: PS/PNIPAAm-Silica NP’s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76400"/>
            <a:ext cx="5486400" cy="392710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5715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 image of 50/50% PS/PNIPAAm-Silica nanoparticles. </a:t>
            </a:r>
          </a:p>
          <a:p>
            <a:r>
              <a:rPr lang="en-US" dirty="0" smtClean="0"/>
              <a:t>Diameter is 150-175 nm.</a:t>
            </a:r>
          </a:p>
        </p:txBody>
      </p:sp>
    </p:spTree>
    <p:extLst>
      <p:ext uri="{BB962C8B-B14F-4D97-AF65-F5344CB8AC3E}">
        <p14:creationId xmlns:p14="http://schemas.microsoft.com/office/powerpoint/2010/main" val="921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7855"/>
            <a:ext cx="5676900" cy="468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Temperature-Sensitivity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80CCCC9-473D-4FD4-858E-31E39E6BBA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8700" y="5980331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Temperature-response of PS/PNIPAAm-Silica nanoparticles of varying composition.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203700" y="1752600"/>
            <a:ext cx="0" cy="2362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Char char=""/>
            </a:pPr>
            <a:r>
              <a:rPr lang="en-US" dirty="0" smtClean="0"/>
              <a:t>Temperature-sensitive particles were successfully synthesized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PS/PNIPAAm-Silica Particles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Decrease diameter in response to temperature increase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Transition temperature at the LCST of 32 °C</a:t>
            </a:r>
          </a:p>
          <a:p>
            <a:pPr lvl="2">
              <a:buFont typeface="Wingdings 2" pitchFamily="18" charset="2"/>
              <a:buChar char=""/>
            </a:pPr>
            <a:r>
              <a:rPr lang="en-US" dirty="0" smtClean="0"/>
              <a:t>Increasing percentage of NIPAAm increases transition size</a:t>
            </a:r>
          </a:p>
          <a:p>
            <a:pPr>
              <a:buFont typeface="Wingdings 2" pitchFamily="18" charset="2"/>
              <a:buChar char=""/>
            </a:pPr>
            <a:r>
              <a:rPr lang="en-US" dirty="0" smtClean="0"/>
              <a:t>Future work</a:t>
            </a:r>
          </a:p>
          <a:p>
            <a:pPr lvl="1">
              <a:buFont typeface="Wingdings 2" pitchFamily="18" charset="2"/>
              <a:buChar char=""/>
            </a:pPr>
            <a:r>
              <a:rPr lang="en-US" dirty="0" smtClean="0"/>
              <a:t>Transition temperature tuning for biological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0CCCC9-473D-4FD4-858E-31E39E6BBAD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4877</TotalTime>
  <Words>569</Words>
  <Application>Microsoft Office PowerPoint</Application>
  <PresentationFormat>On-screen Show (4:3)</PresentationFormat>
  <Paragraphs>165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Oriel</vt:lpstr>
      <vt:lpstr>Synthesis of Environmentally-Responsive Composite Core-Shell Nanoparticles via One-Step Pickering Emulsion Polymerization</vt:lpstr>
      <vt:lpstr>Outline</vt:lpstr>
      <vt:lpstr>Introduction</vt:lpstr>
      <vt:lpstr>Applications</vt:lpstr>
      <vt:lpstr>Synthesis Method</vt:lpstr>
      <vt:lpstr>Materials</vt:lpstr>
      <vt:lpstr>Results: PS/PNIPAAm-Silica NP’s</vt:lpstr>
      <vt:lpstr>Results: Temperature-Sensitivity</vt:lpstr>
      <vt:lpstr>Conclusion</vt:lpstr>
      <vt:lpstr>Acknowledgements</vt:lpstr>
      <vt:lpstr>References</vt:lpstr>
      <vt:lpstr>Thank you!</vt:lpstr>
      <vt:lpstr>Lower Critical Solution Temperature (LCST)</vt:lpstr>
      <vt:lpstr>Reaction Mechanism</vt:lpstr>
      <vt:lpstr>Procedure</vt:lpstr>
      <vt:lpstr>Possible Synthesis Mechanism [3]</vt:lpstr>
      <vt:lpstr>Model Particles: PS-Silica [4]</vt:lpstr>
      <vt:lpstr>Results: Drug Release</vt:lpstr>
      <vt:lpstr>Alternate Synthesis Methods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Synthesis of Environementally-Responsive Composite Core-Shell Nanoparticles via One-Step Pickering Emulsion</dc:title>
  <dc:creator>JOEMan90</dc:creator>
  <cp:lastModifiedBy>JOEMan90</cp:lastModifiedBy>
  <cp:revision>219</cp:revision>
  <dcterms:created xsi:type="dcterms:W3CDTF">2012-03-06T23:54:50Z</dcterms:created>
  <dcterms:modified xsi:type="dcterms:W3CDTF">2012-04-11T08:33:00Z</dcterms:modified>
</cp:coreProperties>
</file>